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0" r:id="rId16"/>
    <p:sldId id="272" r:id="rId17"/>
    <p:sldId id="273" r:id="rId18"/>
    <p:sldId id="274" r:id="rId19"/>
    <p:sldId id="275" r:id="rId20"/>
    <p:sldId id="276" r:id="rId21"/>
    <p:sldId id="277" r:id="rId22"/>
    <p:sldId id="278" r:id="rId23"/>
    <p:sldId id="27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51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33AD57F3-35AB-4FAB-9CE4-BA3D23CD244F}" type="datetimeFigureOut">
              <a:rPr lang="en-US" smtClean="0"/>
              <a:pPr/>
              <a:t>2/29/2012</a:t>
            </a:fld>
            <a:endParaRPr lang="en-US" dirty="0"/>
          </a:p>
        </p:txBody>
      </p:sp>
      <p:sp>
        <p:nvSpPr>
          <p:cNvPr id="17" name="Footer Placeholder 16"/>
          <p:cNvSpPr>
            <a:spLocks noGrp="1"/>
          </p:cNvSpPr>
          <p:nvPr>
            <p:ph type="ftr" sz="quarter" idx="11"/>
          </p:nvPr>
        </p:nvSpPr>
        <p:spPr/>
        <p:txBody>
          <a:bodyPr/>
          <a:lstStyle>
            <a:extLst/>
          </a:lstStyle>
          <a:p>
            <a:endParaRPr lang="en-US" dirty="0"/>
          </a:p>
        </p:txBody>
      </p:sp>
      <p:sp>
        <p:nvSpPr>
          <p:cNvPr id="29" name="Slide Number Placeholder 28"/>
          <p:cNvSpPr>
            <a:spLocks noGrp="1"/>
          </p:cNvSpPr>
          <p:nvPr>
            <p:ph type="sldNum" sz="quarter" idx="12"/>
          </p:nvPr>
        </p:nvSpPr>
        <p:spPr/>
        <p:txBody>
          <a:bodyPr/>
          <a:lstStyle>
            <a:extLst/>
          </a:lstStyle>
          <a:p>
            <a:fld id="{0C59BA5A-5DCB-43C3-9004-52534747F7F8}" type="slidenum">
              <a:rPr lang="en-US" smtClean="0"/>
              <a:pPr/>
              <a:t>‹#›</a:t>
            </a:fld>
            <a:endParaRPr lang="en-US" dirty="0"/>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AD57F3-35AB-4FAB-9CE4-BA3D23CD244F}" type="datetimeFigureOut">
              <a:rPr lang="en-US" smtClean="0"/>
              <a:pPr/>
              <a:t>2/29/2012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C59BA5A-5DCB-43C3-9004-52534747F7F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AD57F3-35AB-4FAB-9CE4-BA3D23CD244F}" type="datetimeFigureOut">
              <a:rPr lang="en-US" smtClean="0"/>
              <a:pPr/>
              <a:t>2/29/2012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C59BA5A-5DCB-43C3-9004-52534747F7F8}"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3AD57F3-35AB-4FAB-9CE4-BA3D23CD244F}" type="datetimeFigureOut">
              <a:rPr lang="en-US" smtClean="0"/>
              <a:pPr/>
              <a:t>2/29/2012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C59BA5A-5DCB-43C3-9004-52534747F7F8}"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3AD57F3-35AB-4FAB-9CE4-BA3D23CD244F}" type="datetimeFigureOut">
              <a:rPr lang="en-US" smtClean="0"/>
              <a:pPr/>
              <a:t>2/29/2012</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0C59BA5A-5DCB-43C3-9004-52534747F7F8}" type="slidenum">
              <a:rPr lang="en-US" smtClean="0"/>
              <a:pPr/>
              <a:t>‹#›</a:t>
            </a:fld>
            <a:endParaRPr lang="en-US" dirty="0"/>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3AD57F3-35AB-4FAB-9CE4-BA3D23CD244F}" type="datetimeFigureOut">
              <a:rPr lang="en-US" smtClean="0"/>
              <a:pPr/>
              <a:t>2/29/2012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0C59BA5A-5DCB-43C3-9004-52534747F7F8}"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3AD57F3-35AB-4FAB-9CE4-BA3D23CD244F}" type="datetimeFigureOut">
              <a:rPr lang="en-US" smtClean="0"/>
              <a:pPr/>
              <a:t>2/29/2012</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0C59BA5A-5DCB-43C3-9004-52534747F7F8}" type="slidenum">
              <a:rPr lang="en-US" smtClean="0"/>
              <a:pPr/>
              <a:t>‹#›</a:t>
            </a:fld>
            <a:endParaRPr lang="en-US" dirty="0"/>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3AD57F3-35AB-4FAB-9CE4-BA3D23CD244F}" type="datetimeFigureOut">
              <a:rPr lang="en-US" smtClean="0"/>
              <a:pPr/>
              <a:t>2/29/2012</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0C59BA5A-5DCB-43C3-9004-52534747F7F8}"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3AD57F3-35AB-4FAB-9CE4-BA3D23CD244F}" type="datetimeFigureOut">
              <a:rPr lang="en-US" smtClean="0"/>
              <a:pPr/>
              <a:t>2/29/2012</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0C59BA5A-5DCB-43C3-9004-52534747F7F8}"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3AD57F3-35AB-4FAB-9CE4-BA3D23CD244F}" type="datetimeFigureOut">
              <a:rPr lang="en-US" smtClean="0"/>
              <a:pPr/>
              <a:t>2/29/2012</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0C59BA5A-5DCB-43C3-9004-52534747F7F8}"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dirty="0" smtClean="0"/>
              <a:t>Click icon to add picture</a:t>
            </a:r>
            <a:endParaRPr kumimoji="0" lang="en-US" dirty="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33AD57F3-35AB-4FAB-9CE4-BA3D23CD244F}" type="datetimeFigureOut">
              <a:rPr lang="en-US" smtClean="0"/>
              <a:pPr/>
              <a:t>2/29/2012</a:t>
            </a:fld>
            <a:endParaRPr lang="en-US" dirty="0"/>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dirty="0"/>
          </a:p>
        </p:txBody>
      </p:sp>
      <p:sp>
        <p:nvSpPr>
          <p:cNvPr id="7" name="Slide Number Placeholder 6"/>
          <p:cNvSpPr>
            <a:spLocks noGrp="1"/>
          </p:cNvSpPr>
          <p:nvPr>
            <p:ph type="sldNum" sz="quarter" idx="12"/>
          </p:nvPr>
        </p:nvSpPr>
        <p:spPr>
          <a:xfrm>
            <a:off x="8610600" y="55499"/>
            <a:ext cx="457200" cy="365125"/>
          </a:xfrm>
        </p:spPr>
        <p:txBody>
          <a:bodyPr/>
          <a:lstStyle>
            <a:extLst/>
          </a:lstStyle>
          <a:p>
            <a:fld id="{0C59BA5A-5DCB-43C3-9004-52534747F7F8}"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33AD57F3-35AB-4FAB-9CE4-BA3D23CD244F}" type="datetimeFigureOut">
              <a:rPr lang="en-US" smtClean="0"/>
              <a:pPr/>
              <a:t>2/29/2012</a:t>
            </a:fld>
            <a:endParaRPr lang="en-US" dirty="0"/>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dirty="0"/>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0C59BA5A-5DCB-43C3-9004-52534747F7F8}"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3400"/>
            <a:ext cx="7772400" cy="1975104"/>
          </a:xfrm>
        </p:spPr>
        <p:txBody>
          <a:bodyPr/>
          <a:lstStyle/>
          <a:p>
            <a:pPr algn="ctr"/>
            <a:r>
              <a:rPr lang="en-US" sz="4800" dirty="0" smtClean="0"/>
              <a:t>Acute and chronic otitis externa</a:t>
            </a:r>
            <a:endParaRPr lang="en-US" sz="4800" dirty="0"/>
          </a:p>
        </p:txBody>
      </p:sp>
      <p:sp>
        <p:nvSpPr>
          <p:cNvPr id="3" name="Subtitle 2"/>
          <p:cNvSpPr>
            <a:spLocks noGrp="1"/>
          </p:cNvSpPr>
          <p:nvPr>
            <p:ph type="subTitle" idx="1"/>
          </p:nvPr>
        </p:nvSpPr>
        <p:spPr/>
        <p:txBody>
          <a:bodyPr>
            <a:normAutofit/>
          </a:bodyPr>
          <a:lstStyle/>
          <a:p>
            <a:r>
              <a:rPr lang="en-US" sz="3200" dirty="0" smtClean="0"/>
              <a:t>Done By: Yacoub Zayadin</a:t>
            </a:r>
            <a:endParaRPr lang="en-U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Diffuse Otitis Externa</a:t>
            </a:r>
            <a:endParaRPr lang="en-US" dirty="0"/>
          </a:p>
        </p:txBody>
      </p:sp>
      <p:sp>
        <p:nvSpPr>
          <p:cNvPr id="3" name="Content Placeholder 2"/>
          <p:cNvSpPr>
            <a:spLocks noGrp="1"/>
          </p:cNvSpPr>
          <p:nvPr>
            <p:ph idx="1"/>
          </p:nvPr>
        </p:nvSpPr>
        <p:spPr/>
        <p:txBody>
          <a:bodyPr>
            <a:normAutofit/>
          </a:bodyPr>
          <a:lstStyle/>
          <a:p>
            <a:r>
              <a:rPr lang="en-US" dirty="0" smtClean="0"/>
              <a:t>Acute diffuse otitis externa is a more widespread inflammation of the ear canal, which causes a skin rash that can extend to the pinna and the tympanic membrane.</a:t>
            </a:r>
          </a:p>
          <a:p>
            <a:r>
              <a:rPr lang="en-US" dirty="0" smtClean="0"/>
              <a:t>Acute diffuse otitis externa is the most common form of otitis externa.</a:t>
            </a:r>
          </a:p>
          <a:p>
            <a:r>
              <a:rPr lang="en-US" dirty="0" smtClean="0"/>
              <a:t>Otitis externa is defined as acute if it lasts for less than three weeks.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Symptoms:</a:t>
            </a:r>
            <a:endParaRPr lang="en-US" dirty="0"/>
          </a:p>
        </p:txBody>
      </p:sp>
      <p:sp>
        <p:nvSpPr>
          <p:cNvPr id="3" name="Content Placeholder 2"/>
          <p:cNvSpPr>
            <a:spLocks noGrp="1"/>
          </p:cNvSpPr>
          <p:nvPr>
            <p:ph idx="1"/>
          </p:nvPr>
        </p:nvSpPr>
        <p:spPr>
          <a:xfrm>
            <a:off x="914400" y="1219200"/>
            <a:ext cx="7772400" cy="5136360"/>
          </a:xfrm>
        </p:spPr>
        <p:txBody>
          <a:bodyPr>
            <a:normAutofit fontScale="92500" lnSpcReduction="10000"/>
          </a:bodyPr>
          <a:lstStyle/>
          <a:p>
            <a:r>
              <a:rPr lang="en-US" dirty="0" smtClean="0"/>
              <a:t>Otalgia</a:t>
            </a:r>
          </a:p>
          <a:p>
            <a:r>
              <a:rPr lang="en-US" dirty="0" smtClean="0"/>
              <a:t>Hearing loss</a:t>
            </a:r>
          </a:p>
          <a:p>
            <a:r>
              <a:rPr lang="en-US" dirty="0" smtClean="0"/>
              <a:t>Itching</a:t>
            </a:r>
          </a:p>
          <a:p>
            <a:r>
              <a:rPr lang="en-US" dirty="0" smtClean="0"/>
              <a:t>Discharge</a:t>
            </a:r>
          </a:p>
          <a:p>
            <a:r>
              <a:rPr lang="en-US" dirty="0" smtClean="0"/>
              <a:t>Painful redness and swelling of the pinna</a:t>
            </a:r>
          </a:p>
          <a:p>
            <a:r>
              <a:rPr lang="en-US" dirty="0" smtClean="0"/>
              <a:t>Cervical lymphadenopathy</a:t>
            </a:r>
          </a:p>
          <a:p>
            <a:pPr>
              <a:buNone/>
            </a:pPr>
            <a:r>
              <a:rPr lang="en-US" sz="4000" b="1" dirty="0" smtClean="0"/>
              <a:t>Causes:</a:t>
            </a:r>
          </a:p>
          <a:p>
            <a:r>
              <a:rPr lang="en-US" dirty="0" smtClean="0"/>
              <a:t>Bacterial</a:t>
            </a:r>
          </a:p>
          <a:p>
            <a:r>
              <a:rPr lang="en-US" dirty="0" smtClean="0"/>
              <a:t>Fungal</a:t>
            </a:r>
          </a:p>
          <a:p>
            <a:r>
              <a:rPr lang="en-US" dirty="0" smtClean="0"/>
              <a:t>Viral</a:t>
            </a:r>
          </a:p>
          <a:p>
            <a:endParaRPr lang="en-US" b="1"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a:t>
            </a:r>
            <a:endParaRPr lang="en-US" dirty="0"/>
          </a:p>
        </p:txBody>
      </p:sp>
      <p:sp>
        <p:nvSpPr>
          <p:cNvPr id="3" name="Content Placeholder 2"/>
          <p:cNvSpPr>
            <a:spLocks noGrp="1"/>
          </p:cNvSpPr>
          <p:nvPr>
            <p:ph idx="1"/>
          </p:nvPr>
        </p:nvSpPr>
        <p:spPr/>
        <p:txBody>
          <a:bodyPr/>
          <a:lstStyle/>
          <a:p>
            <a:r>
              <a:rPr lang="en-US" dirty="0" smtClean="0"/>
              <a:t>External Ear Damage</a:t>
            </a:r>
          </a:p>
          <a:p>
            <a:r>
              <a:rPr lang="en-US" dirty="0" smtClean="0"/>
              <a:t>Excessive Moisture</a:t>
            </a:r>
          </a:p>
          <a:p>
            <a:r>
              <a:rPr lang="en-US" dirty="0" smtClean="0"/>
              <a:t>Chemicals</a:t>
            </a:r>
          </a:p>
          <a:p>
            <a:r>
              <a:rPr lang="en-US" dirty="0" smtClean="0"/>
              <a:t>Underlying Skin Condition</a:t>
            </a:r>
          </a:p>
          <a:p>
            <a:r>
              <a:rPr lang="en-US" dirty="0" smtClean="0"/>
              <a:t>Allergic Conditions</a:t>
            </a:r>
          </a:p>
          <a:p>
            <a:r>
              <a:rPr lang="en-US" dirty="0" smtClean="0"/>
              <a:t>Immune </a:t>
            </a:r>
            <a:r>
              <a:rPr lang="en-US" dirty="0" smtClean="0"/>
              <a:t>Suppression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914400"/>
          </a:xfrm>
        </p:spPr>
        <p:txBody>
          <a:bodyPr/>
          <a:lstStyle/>
          <a:p>
            <a:r>
              <a:rPr lang="en-US" sz="3800" dirty="0" smtClean="0"/>
              <a:t>Bacterial Acute Otitis Externa</a:t>
            </a:r>
            <a:endParaRPr lang="en-US" sz="3800" dirty="0"/>
          </a:p>
        </p:txBody>
      </p:sp>
      <p:sp>
        <p:nvSpPr>
          <p:cNvPr id="3" name="Content Placeholder 2"/>
          <p:cNvSpPr>
            <a:spLocks noGrp="1"/>
          </p:cNvSpPr>
          <p:nvPr>
            <p:ph idx="1"/>
          </p:nvPr>
        </p:nvSpPr>
        <p:spPr>
          <a:xfrm>
            <a:off x="914400" y="1143000"/>
            <a:ext cx="7772400" cy="5212560"/>
          </a:xfrm>
        </p:spPr>
        <p:txBody>
          <a:bodyPr>
            <a:normAutofit fontScale="92500" lnSpcReduction="20000"/>
          </a:bodyPr>
          <a:lstStyle/>
          <a:p>
            <a:r>
              <a:rPr lang="en-US" dirty="0" smtClean="0"/>
              <a:t>Usually caused by:</a:t>
            </a:r>
          </a:p>
          <a:p>
            <a:pPr>
              <a:buNone/>
            </a:pPr>
            <a:r>
              <a:rPr lang="en-US" dirty="0" smtClean="0"/>
              <a:t>                 1. Pseudomonas aeruginosa</a:t>
            </a:r>
          </a:p>
          <a:p>
            <a:pPr>
              <a:buNone/>
            </a:pPr>
            <a:r>
              <a:rPr lang="en-US" dirty="0" smtClean="0"/>
              <a:t>                 2. Staph. aureus</a:t>
            </a:r>
          </a:p>
          <a:p>
            <a:pPr>
              <a:buNone/>
            </a:pPr>
            <a:r>
              <a:rPr lang="en-US" dirty="0" smtClean="0"/>
              <a:t>                 3. E. Coli</a:t>
            </a:r>
          </a:p>
          <a:p>
            <a:r>
              <a:rPr lang="en-US" dirty="0" smtClean="0"/>
              <a:t>Signs:</a:t>
            </a:r>
          </a:p>
          <a:p>
            <a:pPr>
              <a:buNone/>
            </a:pPr>
            <a:r>
              <a:rPr lang="en-US" dirty="0" smtClean="0"/>
              <a:t>            1. Erythema</a:t>
            </a:r>
          </a:p>
          <a:p>
            <a:pPr>
              <a:buNone/>
            </a:pPr>
            <a:r>
              <a:rPr lang="en-US" dirty="0" smtClean="0"/>
              <a:t>            2. Edema</a:t>
            </a:r>
          </a:p>
          <a:p>
            <a:pPr>
              <a:buNone/>
            </a:pPr>
            <a:r>
              <a:rPr lang="en-US" dirty="0" smtClean="0"/>
              <a:t>            3. Narrowing of the canal</a:t>
            </a:r>
          </a:p>
          <a:p>
            <a:pPr>
              <a:buNone/>
            </a:pPr>
            <a:r>
              <a:rPr lang="en-US" dirty="0" smtClean="0"/>
              <a:t>            4. Discharge</a:t>
            </a:r>
          </a:p>
          <a:p>
            <a:r>
              <a:rPr lang="en-US" dirty="0" smtClean="0"/>
              <a:t>Treatment:</a:t>
            </a:r>
          </a:p>
          <a:p>
            <a:pPr>
              <a:buNone/>
            </a:pPr>
            <a:r>
              <a:rPr lang="en-US" dirty="0" smtClean="0"/>
              <a:t>            1. Local and oral antibiotics</a:t>
            </a:r>
          </a:p>
          <a:p>
            <a:pPr>
              <a:buNone/>
            </a:pPr>
            <a:r>
              <a:rPr lang="en-US" dirty="0" smtClean="0"/>
              <a:t>            2. Analgesic</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descr="9f533757399afcf6.jpg"/>
          <p:cNvPicPr>
            <a:picLocks noGrp="1" noChangeAspect="1"/>
          </p:cNvPicPr>
          <p:nvPr>
            <p:ph idx="1"/>
          </p:nvPr>
        </p:nvPicPr>
        <p:blipFill>
          <a:blip r:embed="rId2" cstate="print"/>
          <a:stretch>
            <a:fillRect/>
          </a:stretch>
        </p:blipFill>
        <p:spPr bwMode="auto">
          <a:xfrm>
            <a:off x="533400" y="1600200"/>
            <a:ext cx="4516558" cy="4111625"/>
          </a:xfrm>
          <a:prstGeom prst="rect">
            <a:avLst/>
          </a:prstGeom>
          <a:noFill/>
          <a:ln>
            <a:noFill/>
          </a:ln>
        </p:spPr>
      </p:pic>
      <p:pic>
        <p:nvPicPr>
          <p:cNvPr id="5" name="Picture 3" descr="afp20061101p1510-f2.jpg"/>
          <p:cNvPicPr>
            <a:picLocks noChangeAspect="1"/>
          </p:cNvPicPr>
          <p:nvPr/>
        </p:nvPicPr>
        <p:blipFill>
          <a:blip r:embed="rId3" cstate="print"/>
          <a:srcRect/>
          <a:stretch>
            <a:fillRect/>
          </a:stretch>
        </p:blipFill>
        <p:spPr bwMode="auto">
          <a:xfrm>
            <a:off x="5257800" y="1219200"/>
            <a:ext cx="3644900" cy="4495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914400"/>
          </a:xfrm>
        </p:spPr>
        <p:txBody>
          <a:bodyPr/>
          <a:lstStyle/>
          <a:p>
            <a:r>
              <a:rPr lang="en-US" dirty="0" smtClean="0"/>
              <a:t>Fungal Acute Otitis Externa</a:t>
            </a:r>
            <a:endParaRPr lang="en-US" dirty="0"/>
          </a:p>
        </p:txBody>
      </p:sp>
      <p:sp>
        <p:nvSpPr>
          <p:cNvPr id="3" name="Content Placeholder 2"/>
          <p:cNvSpPr>
            <a:spLocks noGrp="1"/>
          </p:cNvSpPr>
          <p:nvPr>
            <p:ph idx="1"/>
          </p:nvPr>
        </p:nvSpPr>
        <p:spPr>
          <a:xfrm>
            <a:off x="914400" y="1066800"/>
            <a:ext cx="7772400" cy="5288760"/>
          </a:xfrm>
        </p:spPr>
        <p:txBody>
          <a:bodyPr>
            <a:normAutofit fontScale="85000" lnSpcReduction="20000"/>
          </a:bodyPr>
          <a:lstStyle/>
          <a:p>
            <a:r>
              <a:rPr lang="en-US" dirty="0" smtClean="0"/>
              <a:t>Also called Otomycosis </a:t>
            </a:r>
          </a:p>
          <a:p>
            <a:r>
              <a:rPr lang="en-US" dirty="0" smtClean="0"/>
              <a:t>Usually caused by:</a:t>
            </a:r>
          </a:p>
          <a:p>
            <a:pPr>
              <a:buNone/>
            </a:pPr>
            <a:r>
              <a:rPr lang="en-US" dirty="0" smtClean="0"/>
              <a:t>                    1. Aspergillosis (black)</a:t>
            </a:r>
          </a:p>
          <a:p>
            <a:pPr>
              <a:buNone/>
            </a:pPr>
            <a:r>
              <a:rPr lang="en-US" dirty="0" smtClean="0"/>
              <a:t>                    2. Candidiasis (white)</a:t>
            </a:r>
          </a:p>
          <a:p>
            <a:r>
              <a:rPr lang="en-US" dirty="0" smtClean="0"/>
              <a:t>Risk Factors:</a:t>
            </a:r>
          </a:p>
          <a:p>
            <a:pPr>
              <a:buNone/>
            </a:pPr>
            <a:r>
              <a:rPr lang="en-US" dirty="0" smtClean="0"/>
              <a:t>                   1. Immune suppression</a:t>
            </a:r>
          </a:p>
          <a:p>
            <a:pPr>
              <a:buNone/>
            </a:pPr>
            <a:r>
              <a:rPr lang="en-US" dirty="0" smtClean="0"/>
              <a:t>                   2. Swimming</a:t>
            </a:r>
          </a:p>
          <a:p>
            <a:pPr>
              <a:buNone/>
            </a:pPr>
            <a:r>
              <a:rPr lang="en-US" dirty="0" smtClean="0"/>
              <a:t>                   3. Secondary to bacterial infection</a:t>
            </a:r>
          </a:p>
          <a:p>
            <a:pPr>
              <a:buNone/>
            </a:pPr>
            <a:r>
              <a:rPr lang="en-US" dirty="0" smtClean="0"/>
              <a:t>                   4. Long term usage of antibiotic                    eardrops or topical steroids</a:t>
            </a:r>
          </a:p>
          <a:p>
            <a:r>
              <a:rPr lang="en-US" dirty="0" smtClean="0"/>
              <a:t>Usually painless and very itchy.</a:t>
            </a:r>
          </a:p>
          <a:p>
            <a:r>
              <a:rPr lang="en-US" dirty="0" smtClean="0"/>
              <a:t>Treatment:  1. Cleaning</a:t>
            </a:r>
          </a:p>
          <a:p>
            <a:pPr>
              <a:buNone/>
            </a:pPr>
            <a:r>
              <a:rPr lang="en-US" dirty="0" smtClean="0"/>
              <a:t>                              2. Topical antifungal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3" descr="Picture2.jpg"/>
          <p:cNvPicPr>
            <a:picLocks noChangeAspect="1"/>
          </p:cNvPicPr>
          <p:nvPr/>
        </p:nvPicPr>
        <p:blipFill>
          <a:blip r:embed="rId2" cstate="print"/>
          <a:srcRect/>
          <a:stretch>
            <a:fillRect/>
          </a:stretch>
        </p:blipFill>
        <p:spPr bwMode="auto">
          <a:xfrm>
            <a:off x="838200" y="838200"/>
            <a:ext cx="3886200" cy="4876800"/>
          </a:xfrm>
          <a:prstGeom prst="rect">
            <a:avLst/>
          </a:prstGeom>
          <a:noFill/>
          <a:ln w="9525">
            <a:noFill/>
            <a:miter lim="800000"/>
            <a:headEnd/>
            <a:tailEnd/>
          </a:ln>
        </p:spPr>
      </p:pic>
      <p:pic>
        <p:nvPicPr>
          <p:cNvPr id="26627" name="Picture 4" descr="Picture3.jpg"/>
          <p:cNvPicPr>
            <a:picLocks noChangeAspect="1"/>
          </p:cNvPicPr>
          <p:nvPr/>
        </p:nvPicPr>
        <p:blipFill>
          <a:blip r:embed="rId3" cstate="print"/>
          <a:srcRect/>
          <a:stretch>
            <a:fillRect/>
          </a:stretch>
        </p:blipFill>
        <p:spPr bwMode="auto">
          <a:xfrm>
            <a:off x="4953000" y="838200"/>
            <a:ext cx="4008437" cy="4846637"/>
          </a:xfrm>
          <a:prstGeom prst="rect">
            <a:avLst/>
          </a:prstGeom>
          <a:noFill/>
          <a:ln w="9525">
            <a:noFill/>
            <a:miter lim="800000"/>
            <a:headEnd/>
            <a:tailEnd/>
          </a:ln>
        </p:spPr>
      </p:pic>
      <p:sp>
        <p:nvSpPr>
          <p:cNvPr id="4" name="Rectangle 3"/>
          <p:cNvSpPr/>
          <p:nvPr/>
        </p:nvSpPr>
        <p:spPr>
          <a:xfrm>
            <a:off x="2209800" y="5867400"/>
            <a:ext cx="6172200" cy="646331"/>
          </a:xfrm>
          <a:prstGeom prst="rect">
            <a:avLst/>
          </a:prstGeom>
        </p:spPr>
        <p:txBody>
          <a:bodyPr wrap="square">
            <a:spAutoFit/>
          </a:bodyPr>
          <a:lstStyle/>
          <a:p>
            <a:pPr marL="365760" indent="-283464" eaLnBrk="1" fontAlgn="auto" hangingPunct="1">
              <a:spcAft>
                <a:spcPts val="0"/>
              </a:spcAft>
              <a:defRPr/>
            </a:pPr>
            <a:r>
              <a:rPr lang="en-US" dirty="0" smtClean="0">
                <a:cs typeface="Times New Roman" pitchFamily="18" charset="0"/>
              </a:rPr>
              <a:t>       Aspergillus                                          Candida</a:t>
            </a:r>
          </a:p>
          <a:p>
            <a:pPr marL="365760" indent="-283464" eaLnBrk="1" fontAlgn="auto" hangingPunct="1">
              <a:spcAft>
                <a:spcPts val="0"/>
              </a:spcAft>
              <a:defRPr/>
            </a:pPr>
            <a:r>
              <a:rPr lang="en-US" dirty="0" smtClean="0">
                <a:cs typeface="Times New Roman" pitchFamily="18" charset="0"/>
              </a:rPr>
              <a:t>          black	                                      white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914400"/>
          </a:xfrm>
        </p:spPr>
        <p:txBody>
          <a:bodyPr/>
          <a:lstStyle/>
          <a:p>
            <a:r>
              <a:rPr lang="en-US" dirty="0" smtClean="0"/>
              <a:t>Viral Acute Otitis Externa</a:t>
            </a:r>
            <a:endParaRPr lang="en-US" dirty="0"/>
          </a:p>
        </p:txBody>
      </p:sp>
      <p:sp>
        <p:nvSpPr>
          <p:cNvPr id="3" name="Content Placeholder 2"/>
          <p:cNvSpPr>
            <a:spLocks noGrp="1"/>
          </p:cNvSpPr>
          <p:nvPr>
            <p:ph idx="1"/>
          </p:nvPr>
        </p:nvSpPr>
        <p:spPr>
          <a:xfrm>
            <a:off x="914400" y="1219200"/>
            <a:ext cx="7772400" cy="5136360"/>
          </a:xfrm>
        </p:spPr>
        <p:txBody>
          <a:bodyPr>
            <a:normAutofit fontScale="85000" lnSpcReduction="10000"/>
          </a:bodyPr>
          <a:lstStyle/>
          <a:p>
            <a:r>
              <a:rPr lang="en-US" dirty="0" smtClean="0"/>
              <a:t>Ramsay Hunt Syndrome: it is a painful vesicular skin rash caused by the varicella zoster virus.  The virus is believed to infect the facial nerve near the inner ear.</a:t>
            </a:r>
          </a:p>
          <a:p>
            <a:r>
              <a:rPr lang="en-US" dirty="0" smtClean="0"/>
              <a:t>Symptoms:</a:t>
            </a:r>
          </a:p>
          <a:p>
            <a:pPr>
              <a:buNone/>
            </a:pPr>
            <a:r>
              <a:rPr lang="en-US" dirty="0" smtClean="0"/>
              <a:t>         1. Severe otalgia with painful vesicular rash</a:t>
            </a:r>
          </a:p>
          <a:p>
            <a:pPr>
              <a:buNone/>
            </a:pPr>
            <a:r>
              <a:rPr lang="en-US" dirty="0" smtClean="0"/>
              <a:t>         2. Sensorineural unilateral hearing loss</a:t>
            </a:r>
          </a:p>
          <a:p>
            <a:pPr>
              <a:buNone/>
            </a:pPr>
            <a:r>
              <a:rPr lang="en-US" dirty="0" smtClean="0"/>
              <a:t>         3. Vertigo</a:t>
            </a:r>
          </a:p>
          <a:p>
            <a:pPr>
              <a:buNone/>
            </a:pPr>
            <a:r>
              <a:rPr lang="en-US" dirty="0" smtClean="0"/>
              <a:t>         4. Facial Palsy</a:t>
            </a:r>
          </a:p>
          <a:p>
            <a:r>
              <a:rPr lang="en-US" dirty="0" smtClean="0"/>
              <a:t>Treatment: 1. Steroids</a:t>
            </a:r>
          </a:p>
          <a:p>
            <a:pPr>
              <a:buNone/>
            </a:pPr>
            <a:r>
              <a:rPr lang="en-US" dirty="0" smtClean="0"/>
              <a:t>                             2. Antivirals (acyclovir)</a:t>
            </a:r>
          </a:p>
          <a:p>
            <a:pPr>
              <a:buNone/>
            </a:pPr>
            <a:r>
              <a:rPr lang="en-US" dirty="0" smtClean="0"/>
              <a:t>                             3. Protection of the cornea (Eye patch)</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1134815-1164631-1166804-1736732.jpg"/>
          <p:cNvPicPr>
            <a:picLocks noGrp="1" noChangeAspect="1"/>
          </p:cNvPicPr>
          <p:nvPr>
            <p:ph idx="1"/>
          </p:nvPr>
        </p:nvPicPr>
        <p:blipFill>
          <a:blip r:embed="rId2" cstate="print"/>
          <a:stretch>
            <a:fillRect/>
          </a:stretch>
        </p:blipFill>
        <p:spPr bwMode="auto">
          <a:xfrm>
            <a:off x="2057400" y="762000"/>
            <a:ext cx="5451764" cy="5246648"/>
          </a:xfrm>
          <a:prstGeom prst="rect">
            <a:avLst/>
          </a:prstGeom>
          <a:noFill/>
          <a:ln>
            <a:noFill/>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914400"/>
          </a:xfrm>
        </p:spPr>
        <p:txBody>
          <a:bodyPr/>
          <a:lstStyle/>
          <a:p>
            <a:pPr algn="ctr"/>
            <a:r>
              <a:rPr lang="en-US" dirty="0" smtClean="0">
                <a:solidFill>
                  <a:schemeClr val="accent6">
                    <a:lumMod val="20000"/>
                    <a:lumOff val="80000"/>
                  </a:schemeClr>
                </a:solidFill>
              </a:rPr>
              <a:t>Complications of Otitis Externa</a:t>
            </a:r>
            <a:endParaRPr lang="en-US" dirty="0">
              <a:solidFill>
                <a:schemeClr val="accent6">
                  <a:lumMod val="20000"/>
                  <a:lumOff val="80000"/>
                </a:schemeClr>
              </a:solidFill>
            </a:endParaRPr>
          </a:p>
        </p:txBody>
      </p:sp>
      <p:sp>
        <p:nvSpPr>
          <p:cNvPr id="3" name="Content Placeholder 2"/>
          <p:cNvSpPr>
            <a:spLocks noGrp="1"/>
          </p:cNvSpPr>
          <p:nvPr>
            <p:ph idx="1"/>
          </p:nvPr>
        </p:nvSpPr>
        <p:spPr>
          <a:xfrm>
            <a:off x="914400" y="1447800"/>
            <a:ext cx="7772400" cy="4907760"/>
          </a:xfrm>
        </p:spPr>
        <p:txBody>
          <a:bodyPr>
            <a:normAutofit fontScale="92500" lnSpcReduction="10000"/>
          </a:bodyPr>
          <a:lstStyle/>
          <a:p>
            <a:r>
              <a:rPr lang="en-US" dirty="0" smtClean="0"/>
              <a:t>Abscess</a:t>
            </a:r>
          </a:p>
          <a:p>
            <a:r>
              <a:rPr lang="en-US" dirty="0" smtClean="0"/>
              <a:t>Stenosis of the ear canal</a:t>
            </a:r>
          </a:p>
          <a:p>
            <a:r>
              <a:rPr lang="en-US" dirty="0" smtClean="0"/>
              <a:t>Perforated tympanic membrane</a:t>
            </a:r>
          </a:p>
          <a:p>
            <a:r>
              <a:rPr lang="en-US" dirty="0" smtClean="0"/>
              <a:t>Cellulites</a:t>
            </a:r>
            <a:endParaRPr lang="en-US" dirty="0" smtClean="0"/>
          </a:p>
          <a:p>
            <a:r>
              <a:rPr lang="en-US" dirty="0" smtClean="0"/>
              <a:t>Malignant Otitis Externa: it is a rare but serious complication, in which the infection spreads to the bone that surrounds the ear canal. Usually affects immune compromised patients. If left untreated can cause mortality and should be treated directly with antibiotics and surgery to remove damaged tissue.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 of the outer ear</a:t>
            </a:r>
            <a:endParaRPr lang="en-US" dirty="0"/>
          </a:p>
        </p:txBody>
      </p:sp>
      <p:pic>
        <p:nvPicPr>
          <p:cNvPr id="4" name="Content Placeholder 3" descr="ear_anatomy.gif"/>
          <p:cNvPicPr>
            <a:picLocks noGrp="1" noChangeAspect="1"/>
          </p:cNvPicPr>
          <p:nvPr>
            <p:ph idx="1"/>
          </p:nvPr>
        </p:nvPicPr>
        <p:blipFill>
          <a:blip r:embed="rId2" cstate="print"/>
          <a:stretch>
            <a:fillRect/>
          </a:stretch>
        </p:blipFill>
        <p:spPr>
          <a:xfrm>
            <a:off x="457200" y="1524000"/>
            <a:ext cx="3607227" cy="4127500"/>
          </a:xfrm>
        </p:spPr>
      </p:pic>
      <p:pic>
        <p:nvPicPr>
          <p:cNvPr id="5" name="Picture 4" descr="middle ear.jpg"/>
          <p:cNvPicPr>
            <a:picLocks noChangeAspect="1"/>
          </p:cNvPicPr>
          <p:nvPr/>
        </p:nvPicPr>
        <p:blipFill>
          <a:blip r:embed="rId3" cstate="print"/>
          <a:stretch>
            <a:fillRect/>
          </a:stretch>
        </p:blipFill>
        <p:spPr>
          <a:xfrm>
            <a:off x="4157472" y="1524000"/>
            <a:ext cx="4986528" cy="3955527"/>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Malignant Otitis Externa</a:t>
            </a:r>
            <a:endParaRPr lang="en-US" dirty="0"/>
          </a:p>
        </p:txBody>
      </p:sp>
      <p:pic>
        <p:nvPicPr>
          <p:cNvPr id="4" name="Content Placeholder 3" descr="Malignant Otitis Extrena.gif"/>
          <p:cNvPicPr>
            <a:picLocks noGrp="1" noChangeAspect="1"/>
          </p:cNvPicPr>
          <p:nvPr>
            <p:ph idx="1"/>
          </p:nvPr>
        </p:nvPicPr>
        <p:blipFill>
          <a:blip r:embed="rId2" cstate="print"/>
          <a:stretch>
            <a:fillRect/>
          </a:stretch>
        </p:blipFill>
        <p:spPr>
          <a:xfrm>
            <a:off x="1828800" y="1295400"/>
            <a:ext cx="6019800" cy="5139244"/>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Otitis Externa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Otitis Externa is defined as chronic when then duration of infection lasts for more than 4 weeks.</a:t>
            </a:r>
          </a:p>
          <a:p>
            <a:r>
              <a:rPr lang="en-US" dirty="0" smtClean="0"/>
              <a:t>Symptoms: 1. Pruritis</a:t>
            </a:r>
          </a:p>
          <a:p>
            <a:pPr>
              <a:buNone/>
            </a:pPr>
            <a:r>
              <a:rPr lang="en-US" dirty="0" smtClean="0"/>
              <a:t>                              2. Pain or discomfort</a:t>
            </a:r>
          </a:p>
          <a:p>
            <a:pPr>
              <a:buNone/>
            </a:pPr>
            <a:r>
              <a:rPr lang="en-US" dirty="0" smtClean="0"/>
              <a:t>                              3. Thin, watery discharge</a:t>
            </a:r>
          </a:p>
          <a:p>
            <a:pPr>
              <a:buNone/>
            </a:pPr>
            <a:r>
              <a:rPr lang="en-US" dirty="0" smtClean="0"/>
              <a:t>                              4. Stenosis</a:t>
            </a:r>
          </a:p>
          <a:p>
            <a:r>
              <a:rPr lang="en-US" dirty="0" smtClean="0"/>
              <a:t>Causes of Chronic otitis externa are similar to acute. However in many cases the cause is </a:t>
            </a:r>
            <a:r>
              <a:rPr lang="en-US" dirty="0" smtClean="0"/>
              <a:t>unknown.</a:t>
            </a:r>
            <a:endParaRPr lang="en-US" dirty="0" smtClean="0"/>
          </a:p>
          <a:p>
            <a:r>
              <a:rPr lang="en-US" dirty="0" smtClean="0"/>
              <a:t>Treatment: much like acute otitis externa with the addition of steroid ear drops.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hronic Otitis Externa.jpg"/>
          <p:cNvPicPr>
            <a:picLocks noGrp="1" noChangeAspect="1"/>
          </p:cNvPicPr>
          <p:nvPr>
            <p:ph idx="1"/>
          </p:nvPr>
        </p:nvPicPr>
        <p:blipFill>
          <a:blip r:embed="rId2" cstate="print"/>
          <a:stretch>
            <a:fillRect/>
          </a:stretch>
        </p:blipFill>
        <p:spPr>
          <a:xfrm>
            <a:off x="1905000" y="685800"/>
            <a:ext cx="5684762" cy="5670550"/>
          </a:xfr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pPr>
              <a:buNone/>
            </a:pPr>
            <a:r>
              <a:rPr lang="en-US" dirty="0" smtClean="0"/>
              <a:t>                    </a:t>
            </a:r>
            <a:r>
              <a:rPr lang="en-US" sz="4200" b="1" dirty="0" smtClean="0"/>
              <a:t>THANK  YOU </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772400" cy="5822160"/>
          </a:xfrm>
        </p:spPr>
        <p:txBody>
          <a:bodyPr/>
          <a:lstStyle/>
          <a:p>
            <a:r>
              <a:rPr lang="en-US" dirty="0" smtClean="0"/>
              <a:t>The external ear consists of two parts: the outer cartilaginous pinna, and the external auditory meatus.</a:t>
            </a:r>
          </a:p>
          <a:p>
            <a:r>
              <a:rPr lang="en-US" dirty="0" smtClean="0"/>
              <a:t>The external ear serves the function of collecting sound vibrations and transmitting them through the external auditory meatus towards the tympanic membrane.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Impacted Wax</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It is collection of wax in the external auditory meatus. New wax is light brown in color while old wax is dark brown to black in color.</a:t>
            </a:r>
          </a:p>
          <a:p>
            <a:r>
              <a:rPr lang="en-US" dirty="0" smtClean="0"/>
              <a:t>If asymptomatic no need for treatment.</a:t>
            </a:r>
          </a:p>
          <a:p>
            <a:r>
              <a:rPr lang="en-US" dirty="0" smtClean="0"/>
              <a:t>Symptoms: 1. Conductive weakness</a:t>
            </a:r>
          </a:p>
          <a:p>
            <a:pPr>
              <a:buNone/>
            </a:pPr>
            <a:r>
              <a:rPr lang="en-US" dirty="0" smtClean="0"/>
              <a:t>                              2.Tinnitus</a:t>
            </a:r>
          </a:p>
          <a:p>
            <a:pPr>
              <a:buNone/>
            </a:pPr>
            <a:r>
              <a:rPr lang="en-US" dirty="0" smtClean="0"/>
              <a:t>                               3. Vertigo.</a:t>
            </a:r>
          </a:p>
          <a:p>
            <a:pPr>
              <a:buNone/>
            </a:pPr>
            <a:r>
              <a:rPr lang="en-US" dirty="0" smtClean="0"/>
              <a:t>                               4. Pain or Itching</a:t>
            </a:r>
          </a:p>
          <a:p>
            <a:pPr>
              <a:buNone/>
            </a:pPr>
            <a:r>
              <a:rPr lang="en-US" dirty="0" smtClean="0"/>
              <a:t>                               5. Cough</a:t>
            </a:r>
          </a:p>
          <a:p>
            <a:r>
              <a:rPr lang="en-US" dirty="0" smtClean="0"/>
              <a:t>Before managing impacted wax we should rule out Tympanic membrane perforation and acute suppurative otitis media.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772400" cy="5822160"/>
          </a:xfrm>
        </p:spPr>
        <p:txBody>
          <a:bodyPr/>
          <a:lstStyle/>
          <a:p>
            <a:r>
              <a:rPr lang="en-US" sz="2800" dirty="0" smtClean="0"/>
              <a:t>Risk Factors: 1. Cleaning the ear with cotton bud</a:t>
            </a:r>
          </a:p>
          <a:p>
            <a:pPr>
              <a:buNone/>
            </a:pPr>
            <a:r>
              <a:rPr lang="en-US" sz="2800" dirty="0" smtClean="0"/>
              <a:t>                                 2. Usage of hearing aid.</a:t>
            </a:r>
          </a:p>
          <a:p>
            <a:r>
              <a:rPr lang="en-US" sz="2800" dirty="0" smtClean="0"/>
              <a:t>Management: </a:t>
            </a:r>
          </a:p>
          <a:p>
            <a:pPr>
              <a:buNone/>
            </a:pPr>
            <a:r>
              <a:rPr lang="en-US" sz="2800" dirty="0" smtClean="0"/>
              <a:t>           First the wax needs to softened by olive oil for two days.</a:t>
            </a:r>
          </a:p>
          <a:p>
            <a:pPr>
              <a:buNone/>
            </a:pPr>
            <a:r>
              <a:rPr lang="en-US" sz="2800" dirty="0" smtClean="0"/>
              <a:t>           Usage of vacuum or curette to remove impacted wax.</a:t>
            </a:r>
          </a:p>
          <a:p>
            <a:r>
              <a:rPr lang="en-US" sz="2800" dirty="0" smtClean="0"/>
              <a:t>Prevention: the best way to prevent impacted wax is not to use a cotton bud or any other objects to clean the ear. Patients with hearing aids should have their ears checked routinely.</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Otitis Externa</a:t>
            </a:r>
            <a:endParaRPr lang="en-US" dirty="0"/>
          </a:p>
        </p:txBody>
      </p:sp>
      <p:sp>
        <p:nvSpPr>
          <p:cNvPr id="3" name="Content Placeholder 2"/>
          <p:cNvSpPr>
            <a:spLocks noGrp="1"/>
          </p:cNvSpPr>
          <p:nvPr>
            <p:ph idx="1"/>
          </p:nvPr>
        </p:nvSpPr>
        <p:spPr/>
        <p:txBody>
          <a:bodyPr>
            <a:normAutofit lnSpcReduction="10000"/>
          </a:bodyPr>
          <a:lstStyle/>
          <a:p>
            <a:r>
              <a:rPr lang="en-US" dirty="0" smtClean="0"/>
              <a:t>Otitis externa is a condition that causes inflammation of the external ear.</a:t>
            </a:r>
          </a:p>
          <a:p>
            <a:r>
              <a:rPr lang="en-US" dirty="0" smtClean="0"/>
              <a:t>Otitis externa is sometimes called ‘swimmer's ear’ or ‘tropical ear’. This is because it can sometimes be caused by getting water inside your ear canal and it is often more common in humid conditions.</a:t>
            </a:r>
          </a:p>
          <a:p>
            <a:r>
              <a:rPr lang="en-US" dirty="0" smtClean="0"/>
              <a:t>Divided into: 1.</a:t>
            </a:r>
            <a:r>
              <a:rPr lang="en-US" b="1" dirty="0" smtClean="0"/>
              <a:t> </a:t>
            </a:r>
            <a:r>
              <a:rPr lang="en-US" dirty="0" smtClean="0"/>
              <a:t>Localized otitis externa</a:t>
            </a:r>
          </a:p>
          <a:p>
            <a:pPr>
              <a:buNone/>
            </a:pPr>
            <a:r>
              <a:rPr lang="en-US" dirty="0" smtClean="0"/>
              <a:t>                                2. Acute diffuse otitis externa</a:t>
            </a:r>
          </a:p>
          <a:p>
            <a:pPr>
              <a:buNone/>
            </a:pPr>
            <a:r>
              <a:rPr lang="en-US" dirty="0" smtClean="0"/>
              <a:t>                                3. Chronic otitis externa</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914400"/>
          </a:xfrm>
        </p:spPr>
        <p:txBody>
          <a:bodyPr/>
          <a:lstStyle/>
          <a:p>
            <a:r>
              <a:rPr lang="en-US" dirty="0" smtClean="0"/>
              <a:t>Localized Otitis Externa (furunculosis)</a:t>
            </a:r>
            <a:endParaRPr lang="en-US" dirty="0"/>
          </a:p>
        </p:txBody>
      </p:sp>
      <p:sp>
        <p:nvSpPr>
          <p:cNvPr id="3" name="Content Placeholder 2"/>
          <p:cNvSpPr>
            <a:spLocks noGrp="1"/>
          </p:cNvSpPr>
          <p:nvPr>
            <p:ph idx="1"/>
          </p:nvPr>
        </p:nvSpPr>
        <p:spPr>
          <a:xfrm>
            <a:off x="914400" y="1524000"/>
            <a:ext cx="7772400" cy="4831560"/>
          </a:xfrm>
        </p:spPr>
        <p:txBody>
          <a:bodyPr>
            <a:normAutofit fontScale="85000" lnSpcReduction="20000"/>
          </a:bodyPr>
          <a:lstStyle/>
          <a:p>
            <a:r>
              <a:rPr lang="en-US" dirty="0" smtClean="0"/>
              <a:t>Localized otitis externa (furunculosis) is an infection of a hair follicle in your ear canal.  Caused by Staphylococcus aureus.</a:t>
            </a:r>
          </a:p>
          <a:p>
            <a:pPr>
              <a:buNone/>
            </a:pPr>
            <a:r>
              <a:rPr lang="en-US" dirty="0" smtClean="0"/>
              <a:t>Symptoms:</a:t>
            </a:r>
          </a:p>
          <a:p>
            <a:r>
              <a:rPr lang="en-US" dirty="0" smtClean="0"/>
              <a:t>A small red pimple in your ear canal which may have white or yellow pus at its centre.</a:t>
            </a:r>
          </a:p>
          <a:p>
            <a:r>
              <a:rPr lang="en-US" dirty="0" smtClean="0"/>
              <a:t>Severe ear pain (particularly when you move your ear). The pain may seem out of proportion to the size of the pimple and, in rare cases, the pimple or boil bursts, causing the pain to stop suddenly.</a:t>
            </a:r>
          </a:p>
          <a:p>
            <a:r>
              <a:rPr lang="en-US" dirty="0" smtClean="0"/>
              <a:t>Occasional hearing loss, which can occur if the pimple or boil is obstructing your ear canal.</a:t>
            </a:r>
          </a:p>
          <a:p>
            <a:r>
              <a:rPr lang="en-US" dirty="0" smtClean="0"/>
              <a:t>Post-auricular lymph nodes enlargement.</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57200"/>
            <a:ext cx="7772400" cy="5898360"/>
          </a:xfrm>
        </p:spPr>
        <p:txBody>
          <a:bodyPr>
            <a:normAutofit/>
          </a:bodyPr>
          <a:lstStyle/>
          <a:p>
            <a:pPr>
              <a:buNone/>
            </a:pPr>
            <a:endParaRPr lang="en-US" sz="4000" b="1" dirty="0" smtClean="0"/>
          </a:p>
          <a:p>
            <a:pPr>
              <a:buNone/>
            </a:pPr>
            <a:endParaRPr lang="en-US" sz="4000" b="1" dirty="0" smtClean="0"/>
          </a:p>
        </p:txBody>
      </p:sp>
      <p:pic>
        <p:nvPicPr>
          <p:cNvPr id="4" name="Picture 3" descr="Furunculosis.jpg"/>
          <p:cNvPicPr>
            <a:picLocks noChangeAspect="1"/>
          </p:cNvPicPr>
          <p:nvPr/>
        </p:nvPicPr>
        <p:blipFill>
          <a:blip r:embed="rId2" cstate="print"/>
          <a:stretch>
            <a:fillRect/>
          </a:stretch>
        </p:blipFill>
        <p:spPr>
          <a:xfrm>
            <a:off x="1828800" y="685800"/>
            <a:ext cx="5969000" cy="5894388"/>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Furunculosis may heal on its own in some cases so only analgesics are used for the first week.</a:t>
            </a:r>
          </a:p>
          <a:p>
            <a:r>
              <a:rPr lang="en-US" dirty="0" smtClean="0"/>
              <a:t>If symptoms persist for more than one week oral antibiotics are used (Flucloxacillin).</a:t>
            </a:r>
          </a:p>
          <a:p>
            <a:r>
              <a:rPr lang="en-US" dirty="0" smtClean="0"/>
              <a:t>If still symptoms persists it may need surgical incision and drainage.</a:t>
            </a:r>
          </a:p>
          <a:p>
            <a:r>
              <a:rPr lang="en-US" dirty="0" smtClean="0"/>
              <a:t>If left untreated the pimple may turn into a boil obstructing the external auditory meatus and may also rupture, drain and heal by itself causing a lot of pain and discomfort along the way.</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1288</TotalTime>
  <Words>812</Words>
  <Application>Microsoft Office PowerPoint</Application>
  <PresentationFormat>On-screen Show (4:3)</PresentationFormat>
  <Paragraphs>117</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Metro</vt:lpstr>
      <vt:lpstr>Acute and chronic otitis externa</vt:lpstr>
      <vt:lpstr>Anatomy of the outer ear</vt:lpstr>
      <vt:lpstr>Slide 3</vt:lpstr>
      <vt:lpstr>Impacted Wax</vt:lpstr>
      <vt:lpstr>Slide 5</vt:lpstr>
      <vt:lpstr>Otitis Externa</vt:lpstr>
      <vt:lpstr>Localized Otitis Externa (furunculosis)</vt:lpstr>
      <vt:lpstr>Slide 8</vt:lpstr>
      <vt:lpstr>Treatment</vt:lpstr>
      <vt:lpstr>Acute Diffuse Otitis Externa</vt:lpstr>
      <vt:lpstr>Symptoms:</vt:lpstr>
      <vt:lpstr>Risk Factors</vt:lpstr>
      <vt:lpstr>Bacterial Acute Otitis Externa</vt:lpstr>
      <vt:lpstr>Slide 14</vt:lpstr>
      <vt:lpstr>Fungal Acute Otitis Externa</vt:lpstr>
      <vt:lpstr>Slide 16</vt:lpstr>
      <vt:lpstr>Viral Acute Otitis Externa</vt:lpstr>
      <vt:lpstr>Slide 18</vt:lpstr>
      <vt:lpstr>Complications of Otitis Externa</vt:lpstr>
      <vt:lpstr>Malignant Otitis Externa</vt:lpstr>
      <vt:lpstr>Chronic Otitis Externa</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Acute and chronic otitis externa</dc:title>
  <dc:creator>Zayadin Family</dc:creator>
  <cp:lastModifiedBy>rtc</cp:lastModifiedBy>
  <cp:revision>26</cp:revision>
  <dcterms:created xsi:type="dcterms:W3CDTF">2012-02-27T16:56:34Z</dcterms:created>
  <dcterms:modified xsi:type="dcterms:W3CDTF">2012-02-29T20:21:33Z</dcterms:modified>
</cp:coreProperties>
</file>